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7" r:id="rId2"/>
    <p:sldId id="257" r:id="rId3"/>
    <p:sldId id="258" r:id="rId4"/>
    <p:sldId id="259" r:id="rId5"/>
    <p:sldId id="267" r:id="rId6"/>
    <p:sldId id="268" r:id="rId7"/>
    <p:sldId id="269" r:id="rId8"/>
    <p:sldId id="288" r:id="rId9"/>
    <p:sldId id="287" r:id="rId10"/>
    <p:sldId id="286" r:id="rId11"/>
    <p:sldId id="285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0" r:id="rId27"/>
    <p:sldId id="281" r:id="rId28"/>
    <p:sldId id="282" r:id="rId29"/>
    <p:sldId id="283" r:id="rId30"/>
    <p:sldId id="289" r:id="rId31"/>
    <p:sldId id="290" r:id="rId32"/>
    <p:sldId id="278" r:id="rId33"/>
    <p:sldId id="279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22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20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52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07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53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06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029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19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83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68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13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89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32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55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33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89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94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A8F9BE3-7905-4391-8AA0-350ABFB61397}" type="datetimeFigureOut">
              <a:rPr lang="nl-NL" smtClean="0"/>
              <a:t>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EEE0307-399E-4F14-96EB-65B751945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887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Aalstree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nl.wikipedia.org/wiki/Lichaamsbe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Schapen &amp; geiten rassen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53582" y="5775158"/>
            <a:ext cx="9440034" cy="571052"/>
          </a:xfrm>
        </p:spPr>
        <p:txBody>
          <a:bodyPr/>
          <a:lstStyle/>
          <a:p>
            <a:pPr algn="r"/>
            <a:r>
              <a:rPr lang="nl-NL" dirty="0"/>
              <a:t>Door: Renske, Wietske en Femke</a:t>
            </a:r>
          </a:p>
        </p:txBody>
      </p:sp>
    </p:spTree>
    <p:extLst>
      <p:ext uri="{BB962C8B-B14F-4D97-AF65-F5344CB8AC3E}">
        <p14:creationId xmlns:p14="http://schemas.microsoft.com/office/powerpoint/2010/main" val="261949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D87BD-BA6A-47C2-ACB1-6A6CBE0A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6000" b="1" dirty="0"/>
              <a:t>Nubische geit </a:t>
            </a:r>
          </a:p>
        </p:txBody>
      </p:sp>
      <p:pic>
        <p:nvPicPr>
          <p:cNvPr id="1026" name="Picture 2" descr="Afbeeldingsresultaat voor nubische geit">
            <a:extLst>
              <a:ext uri="{FF2B5EF4-FFF2-40B4-BE49-F238E27FC236}">
                <a16:creationId xmlns:a16="http://schemas.microsoft.com/office/drawing/2014/main" id="{D8CFB62C-25A0-46BE-8C5C-A7CFD0A30E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0" y="1972029"/>
            <a:ext cx="5287711" cy="396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4BCA31E-9D9E-4FE8-8AC2-FB76B899480F}"/>
              </a:ext>
            </a:extLst>
          </p:cNvPr>
          <p:cNvSpPr txBox="1"/>
          <p:nvPr/>
        </p:nvSpPr>
        <p:spPr>
          <a:xfrm>
            <a:off x="6176889" y="1972029"/>
            <a:ext cx="517691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Melkgeit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Lange 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Grootste geiten ras ter wereld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Licht gebogen kop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Alle kleurschakeringen zijn mogelijk en toegestaan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338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5554C6-1E26-4159-B8E1-B7607953F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730" y="278295"/>
            <a:ext cx="9144000" cy="1707667"/>
          </a:xfrm>
        </p:spPr>
        <p:txBody>
          <a:bodyPr>
            <a:normAutofit/>
          </a:bodyPr>
          <a:lstStyle/>
          <a:p>
            <a:r>
              <a:rPr lang="nl-NL" sz="4000" dirty="0"/>
              <a:t>Dwerggeit </a:t>
            </a:r>
            <a:br>
              <a:rPr lang="nl-NL" sz="4000" dirty="0"/>
            </a:br>
            <a:r>
              <a:rPr lang="nl-NL" sz="4000" dirty="0"/>
              <a:t>(West-Afrikaanse dwerggeit)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7A76A1-A7C1-4AAB-A71B-E85E84B62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38" y="2139117"/>
            <a:ext cx="5201274" cy="3874949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C3165125-0489-4608-8E49-F536D2A12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936566" y="2096086"/>
            <a:ext cx="5697416" cy="398666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kort, dicht en glanzend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bruine zwarte </a:t>
            </a:r>
            <a:r>
              <a:rPr lang="nl-NL" dirty="0" err="1">
                <a:hlinkClick r:id="rId3" tooltip="Aalstreep"/>
              </a:rPr>
              <a:t>aalstreep</a:t>
            </a:r>
            <a:r>
              <a:rPr lang="nl-NL" dirty="0"/>
              <a:t>, onderbuik en poten. Zwarte dwerggeit (vaak met een wit stipje op het kopje) Bonte in bruin en zwart, Schimmel, lakenvelder, abrikoos, </a:t>
            </a:r>
            <a:r>
              <a:rPr lang="nl-NL" dirty="0" err="1"/>
              <a:t>isabel</a:t>
            </a:r>
            <a:r>
              <a:rPr lang="nl-NL" dirty="0"/>
              <a:t>, camel, black &amp; tan zijn zeldzaam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Beenwerk is droog, krachtig en goed vierkant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Kinderboerderij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Soms horens, kort iets naar achter </a:t>
            </a:r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1984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Schonebeeker</a:t>
            </a:r>
            <a:r>
              <a:rPr lang="nl-NL" dirty="0"/>
              <a:t> heideschaap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23128" y="1825625"/>
            <a:ext cx="5430672" cy="4351338"/>
          </a:xfrm>
        </p:spPr>
        <p:txBody>
          <a:bodyPr/>
          <a:lstStyle/>
          <a:p>
            <a:r>
              <a:rPr lang="nl-NL" dirty="0"/>
              <a:t>Grootste Heideschaap</a:t>
            </a:r>
          </a:p>
          <a:p>
            <a:r>
              <a:rPr lang="nl-NL" dirty="0"/>
              <a:t>Ooien 50kg, rammen 80kg </a:t>
            </a:r>
          </a:p>
          <a:p>
            <a:r>
              <a:rPr lang="nl-NL" dirty="0"/>
              <a:t>Hoog op de benen </a:t>
            </a:r>
          </a:p>
          <a:p>
            <a:r>
              <a:rPr lang="nl-NL" dirty="0"/>
              <a:t>Lange romp </a:t>
            </a:r>
          </a:p>
          <a:p>
            <a:r>
              <a:rPr lang="nl-NL" dirty="0"/>
              <a:t>Alle kleuren en aftekeningen mogelijk </a:t>
            </a:r>
          </a:p>
          <a:p>
            <a:r>
              <a:rPr lang="nl-NL" dirty="0"/>
              <a:t>Onderhoud natuurgebieden</a:t>
            </a:r>
          </a:p>
          <a:p>
            <a:r>
              <a:rPr lang="nl-NL" dirty="0"/>
              <a:t>Sobere gewassen 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 descr="Schoonebeek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r="3761" b="9741"/>
          <a:stretch/>
        </p:blipFill>
        <p:spPr bwMode="auto">
          <a:xfrm>
            <a:off x="163773" y="1825625"/>
            <a:ext cx="5497305" cy="35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30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Mergelander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91617" y="1825625"/>
            <a:ext cx="5307841" cy="4351338"/>
          </a:xfrm>
        </p:spPr>
        <p:txBody>
          <a:bodyPr/>
          <a:lstStyle/>
          <a:p>
            <a:r>
              <a:rPr lang="nl-NL" dirty="0"/>
              <a:t>Dikke, dichte vacht </a:t>
            </a:r>
          </a:p>
          <a:p>
            <a:r>
              <a:rPr lang="nl-NL" dirty="0"/>
              <a:t>Gevlekte poten en kop</a:t>
            </a:r>
          </a:p>
          <a:p>
            <a:r>
              <a:rPr lang="nl-NL" dirty="0"/>
              <a:t>Zwarte neusspiegel en hoeven</a:t>
            </a:r>
          </a:p>
          <a:p>
            <a:r>
              <a:rPr lang="nl-NL" dirty="0"/>
              <a:t>Bruin, beige, donkerbruin en zwart</a:t>
            </a:r>
          </a:p>
          <a:p>
            <a:r>
              <a:rPr lang="nl-NL" dirty="0"/>
              <a:t>Gezond, sterk ras</a:t>
            </a:r>
          </a:p>
          <a:p>
            <a:r>
              <a:rPr lang="nl-NL" dirty="0"/>
              <a:t>Gebruikt voor vlees en wol</a:t>
            </a:r>
          </a:p>
        </p:txBody>
      </p:sp>
      <p:pic>
        <p:nvPicPr>
          <p:cNvPr id="2050" name="Picture 2" descr="Afbeeldingsresultaat voor mergellandscha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6" y="1825625"/>
            <a:ext cx="54391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2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(Fries) Melkschaap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8788" y="1825625"/>
            <a:ext cx="5185012" cy="4738948"/>
          </a:xfrm>
        </p:spPr>
        <p:txBody>
          <a:bodyPr>
            <a:normAutofit/>
          </a:bodyPr>
          <a:lstStyle/>
          <a:p>
            <a:r>
              <a:rPr lang="nl-NL" dirty="0"/>
              <a:t>Lange tengere hals </a:t>
            </a:r>
          </a:p>
          <a:p>
            <a:r>
              <a:rPr lang="nl-NL" dirty="0"/>
              <a:t>Kale staart tot hak</a:t>
            </a:r>
          </a:p>
          <a:p>
            <a:r>
              <a:rPr lang="nl-NL" dirty="0"/>
              <a:t>Neus, lippen en bek zijn bleek</a:t>
            </a:r>
          </a:p>
          <a:p>
            <a:r>
              <a:rPr lang="nl-NL" dirty="0"/>
              <a:t>Smalle wigvormige romp</a:t>
            </a:r>
          </a:p>
          <a:p>
            <a:r>
              <a:rPr lang="nl-NL" dirty="0"/>
              <a:t>Weinig spieren </a:t>
            </a:r>
          </a:p>
          <a:p>
            <a:r>
              <a:rPr lang="nl-NL" dirty="0"/>
              <a:t>Weinig geboorte problemen</a:t>
            </a:r>
          </a:p>
          <a:p>
            <a:r>
              <a:rPr lang="nl-NL" dirty="0"/>
              <a:t>2 / 3 lammeren </a:t>
            </a:r>
          </a:p>
          <a:p>
            <a:r>
              <a:rPr lang="nl-NL" dirty="0"/>
              <a:t>Hoge melkgift </a:t>
            </a:r>
          </a:p>
          <a:p>
            <a:r>
              <a:rPr lang="nl-NL" dirty="0"/>
              <a:t>Gebruikt voor melk</a:t>
            </a:r>
          </a:p>
        </p:txBody>
      </p:sp>
      <p:pic>
        <p:nvPicPr>
          <p:cNvPr id="1026" name="Picture 2" descr="Afbeeldingsresultaat voor melkscha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6" y="1825625"/>
            <a:ext cx="58017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4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Suffolk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95832" y="1825625"/>
            <a:ext cx="5457967" cy="4351338"/>
          </a:xfrm>
        </p:spPr>
        <p:txBody>
          <a:bodyPr/>
          <a:lstStyle/>
          <a:p>
            <a:r>
              <a:rPr lang="nl-NL" dirty="0"/>
              <a:t>Zwarte kop en poten </a:t>
            </a:r>
          </a:p>
          <a:p>
            <a:r>
              <a:rPr lang="nl-NL" dirty="0"/>
              <a:t>Witte fijne wol </a:t>
            </a:r>
          </a:p>
          <a:p>
            <a:r>
              <a:rPr lang="nl-NL" dirty="0"/>
              <a:t>Stevige bouw </a:t>
            </a:r>
          </a:p>
          <a:p>
            <a:r>
              <a:rPr lang="nl-NL" dirty="0"/>
              <a:t>Lange hangoren </a:t>
            </a:r>
          </a:p>
          <a:p>
            <a:r>
              <a:rPr lang="nl-NL" dirty="0"/>
              <a:t>Ooi 95kg, ram 140kg </a:t>
            </a:r>
          </a:p>
          <a:p>
            <a:r>
              <a:rPr lang="nl-NL" dirty="0"/>
              <a:t>Gebruikt voor vlees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196" name="Picture 4" descr="Afbeeldingsresultaat voor suffolk scha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5453" r="16114" b="-1683"/>
          <a:stretch/>
        </p:blipFill>
        <p:spPr bwMode="auto">
          <a:xfrm>
            <a:off x="423080" y="1825625"/>
            <a:ext cx="5063320" cy="43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Hampshire down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09480" y="1825625"/>
            <a:ext cx="5444319" cy="4351338"/>
          </a:xfrm>
        </p:spPr>
        <p:txBody>
          <a:bodyPr/>
          <a:lstStyle/>
          <a:p>
            <a:r>
              <a:rPr lang="nl-NL" dirty="0"/>
              <a:t>Laagbenig, geblokt, lang, gespierd</a:t>
            </a:r>
          </a:p>
          <a:p>
            <a:r>
              <a:rPr lang="nl-NL" dirty="0" err="1"/>
              <a:t>Wolgroei</a:t>
            </a:r>
            <a:r>
              <a:rPr lang="nl-NL" dirty="0"/>
              <a:t> op hoofd, benen tot aan spronggewricht, voorknie</a:t>
            </a:r>
          </a:p>
          <a:p>
            <a:r>
              <a:rPr lang="nl-NL" dirty="0"/>
              <a:t>Roomwit, crème</a:t>
            </a:r>
          </a:p>
          <a:p>
            <a:r>
              <a:rPr lang="nl-NL" dirty="0"/>
              <a:t> neus, oogranden, oren, knieën donkerbruin/zwart</a:t>
            </a:r>
          </a:p>
          <a:p>
            <a:r>
              <a:rPr lang="nl-NL" dirty="0"/>
              <a:t>Gebruikt  voor vlees, wol </a:t>
            </a:r>
          </a:p>
        </p:txBody>
      </p:sp>
      <p:pic>
        <p:nvPicPr>
          <p:cNvPr id="7172" name="Picture 4" descr="Afbeeldingsresultaat voor hampshire 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6" y="1835908"/>
            <a:ext cx="5399064" cy="35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2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Gotland</a:t>
            </a:r>
            <a:r>
              <a:rPr lang="nl-NL" dirty="0"/>
              <a:t> pelsschaap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95832" y="1690688"/>
            <a:ext cx="5457967" cy="4351338"/>
          </a:xfrm>
        </p:spPr>
        <p:txBody>
          <a:bodyPr/>
          <a:lstStyle/>
          <a:p>
            <a:r>
              <a:rPr lang="nl-NL" dirty="0"/>
              <a:t>Licht tot donkergrijs </a:t>
            </a:r>
          </a:p>
          <a:p>
            <a:r>
              <a:rPr lang="nl-NL" dirty="0"/>
              <a:t>Zwarte kop en poten </a:t>
            </a:r>
          </a:p>
          <a:p>
            <a:r>
              <a:rPr lang="nl-NL" dirty="0"/>
              <a:t>2x per jaar scheren, vilten </a:t>
            </a:r>
          </a:p>
          <a:p>
            <a:r>
              <a:rPr lang="nl-NL" dirty="0"/>
              <a:t>Gebruikt voor de wol, vlees, huid </a:t>
            </a:r>
          </a:p>
        </p:txBody>
      </p:sp>
      <p:pic>
        <p:nvPicPr>
          <p:cNvPr id="6146" name="Picture 2" descr="Afbeeldingsresultaat voor gotland pelsscha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3" y="1690688"/>
            <a:ext cx="55721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22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Moeflon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82184" y="1825625"/>
            <a:ext cx="5471615" cy="4351338"/>
          </a:xfrm>
        </p:spPr>
        <p:txBody>
          <a:bodyPr/>
          <a:lstStyle/>
          <a:p>
            <a:r>
              <a:rPr lang="nl-NL" dirty="0"/>
              <a:t>Kleinste wilde schaap</a:t>
            </a:r>
          </a:p>
          <a:p>
            <a:r>
              <a:rPr lang="nl-NL" dirty="0"/>
              <a:t>Ooi 20-40 kg, Ram 25-45 kg</a:t>
            </a:r>
          </a:p>
          <a:p>
            <a:r>
              <a:rPr lang="nl-NL" dirty="0"/>
              <a:t>korte, gladde, roodbruine tot kastanjebruine vacht</a:t>
            </a:r>
          </a:p>
          <a:p>
            <a:r>
              <a:rPr lang="nl-NL" dirty="0"/>
              <a:t>Rammen op de rug een lichte vlek</a:t>
            </a:r>
          </a:p>
          <a:p>
            <a:r>
              <a:rPr lang="nl-NL" dirty="0"/>
              <a:t>Hele jaar door hoorns </a:t>
            </a:r>
          </a:p>
          <a:p>
            <a:endParaRPr lang="nl-NL" dirty="0"/>
          </a:p>
        </p:txBody>
      </p:sp>
      <p:pic>
        <p:nvPicPr>
          <p:cNvPr id="5124" name="Picture 4" descr="Afbeeldingsresultaat voor moef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9" y="1825625"/>
            <a:ext cx="5463989" cy="42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2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88FBB-4069-40E1-8455-6F3F950C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Brilschaap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506A77-1448-46C9-94B0-F0D72D369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676" y="1580050"/>
            <a:ext cx="5060497" cy="4058750"/>
          </a:xfrm>
        </p:spPr>
        <p:txBody>
          <a:bodyPr/>
          <a:lstStyle/>
          <a:p>
            <a:r>
              <a:rPr lang="nl-NL" dirty="0"/>
              <a:t>Lang smal hoofd</a:t>
            </a:r>
          </a:p>
          <a:p>
            <a:r>
              <a:rPr lang="nl-NL" dirty="0"/>
              <a:t>Zwarte pigmentvlekken oor/oog</a:t>
            </a:r>
          </a:p>
          <a:p>
            <a:r>
              <a:rPr lang="nl-NL" dirty="0"/>
              <a:t>Lange hals </a:t>
            </a:r>
          </a:p>
          <a:p>
            <a:r>
              <a:rPr lang="nl-NL" dirty="0"/>
              <a:t>Witte wollige vacht </a:t>
            </a:r>
          </a:p>
          <a:p>
            <a:r>
              <a:rPr lang="nl-NL" dirty="0"/>
              <a:t>Rustig karakter </a:t>
            </a:r>
          </a:p>
          <a:p>
            <a:r>
              <a:rPr lang="nl-NL" dirty="0"/>
              <a:t>Makkelijk te houden </a:t>
            </a:r>
          </a:p>
          <a:p>
            <a:r>
              <a:rPr lang="nl-NL" dirty="0"/>
              <a:t>Ontstaan uit verschillende bergrassen </a:t>
            </a:r>
          </a:p>
        </p:txBody>
      </p:sp>
      <p:pic>
        <p:nvPicPr>
          <p:cNvPr id="4098" name="Picture 2" descr="Afbeeldingsresultaat voor brilschaap">
            <a:extLst>
              <a:ext uri="{FF2B5EF4-FFF2-40B4-BE49-F238E27FC236}">
                <a16:creationId xmlns:a16="http://schemas.microsoft.com/office/drawing/2014/main" id="{DE71529F-9E7D-4BEB-BD55-8436E8F2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0" y="1580050"/>
            <a:ext cx="5335598" cy="35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38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Angora geit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82184" y="1825625"/>
            <a:ext cx="5471615" cy="4351338"/>
          </a:xfrm>
        </p:spPr>
        <p:txBody>
          <a:bodyPr>
            <a:normAutofit/>
          </a:bodyPr>
          <a:lstStyle/>
          <a:p>
            <a:r>
              <a:rPr lang="nl-NL" dirty="0"/>
              <a:t>Lang, krullend </a:t>
            </a:r>
          </a:p>
          <a:p>
            <a:r>
              <a:rPr lang="nl-NL" dirty="0"/>
              <a:t>2 cm per maand </a:t>
            </a:r>
          </a:p>
          <a:p>
            <a:r>
              <a:rPr lang="nl-NL" dirty="0"/>
              <a:t>2 x per jaar scheren </a:t>
            </a:r>
          </a:p>
          <a:p>
            <a:r>
              <a:rPr lang="nl-NL" dirty="0"/>
              <a:t>3,5 tot 4,5 kg wol per scheerbeurt</a:t>
            </a:r>
          </a:p>
          <a:p>
            <a:r>
              <a:rPr lang="nl-NL" dirty="0"/>
              <a:t>Bok, Staande hoorns </a:t>
            </a:r>
          </a:p>
          <a:p>
            <a:r>
              <a:rPr lang="nl-NL" dirty="0"/>
              <a:t>Ooi, Hoorns schuin naar achter</a:t>
            </a:r>
          </a:p>
          <a:p>
            <a:r>
              <a:rPr lang="nl-NL" dirty="0"/>
              <a:t>Geit 25-40kg, bok 35-50 kg </a:t>
            </a:r>
          </a:p>
          <a:p>
            <a:r>
              <a:rPr lang="nl-NL" dirty="0"/>
              <a:t>Gebruikt voor de wol</a:t>
            </a:r>
          </a:p>
        </p:txBody>
      </p:sp>
      <p:pic>
        <p:nvPicPr>
          <p:cNvPr id="10242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3" y="1825625"/>
            <a:ext cx="514908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88FBB-4069-40E1-8455-6F3F950C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Bleu du </a:t>
            </a:r>
            <a:r>
              <a:rPr lang="nl-NL" dirty="0" err="1"/>
              <a:t>maine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506A77-1448-46C9-94B0-F0D72D369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9251" y="1732449"/>
            <a:ext cx="5060497" cy="4058750"/>
          </a:xfrm>
        </p:spPr>
        <p:txBody>
          <a:bodyPr/>
          <a:lstStyle/>
          <a:p>
            <a:r>
              <a:rPr lang="nl-NL" dirty="0" err="1"/>
              <a:t>Hoornloos</a:t>
            </a:r>
            <a:endParaRPr lang="nl-NL" dirty="0"/>
          </a:p>
          <a:p>
            <a:r>
              <a:rPr lang="nl-NL" dirty="0"/>
              <a:t>Breed voorhoofd</a:t>
            </a:r>
          </a:p>
          <a:p>
            <a:r>
              <a:rPr lang="nl-NL" dirty="0"/>
              <a:t>80-90 kg ooi </a:t>
            </a:r>
          </a:p>
          <a:p>
            <a:r>
              <a:rPr lang="nl-NL" dirty="0"/>
              <a:t>110-120 kg ram</a:t>
            </a:r>
          </a:p>
          <a:p>
            <a:r>
              <a:rPr lang="nl-NL" dirty="0" err="1"/>
              <a:t>Onbewolde</a:t>
            </a:r>
            <a:r>
              <a:rPr lang="nl-NL" dirty="0"/>
              <a:t> benen </a:t>
            </a:r>
          </a:p>
          <a:p>
            <a:r>
              <a:rPr lang="nl-NL" dirty="0"/>
              <a:t>Wit over het hele lichaam </a:t>
            </a:r>
          </a:p>
          <a:p>
            <a:endParaRPr lang="nl-NL" dirty="0"/>
          </a:p>
        </p:txBody>
      </p:sp>
      <p:pic>
        <p:nvPicPr>
          <p:cNvPr id="5122" name="Picture 2" descr="Afbeeldingsresultaat voor bleu du maine schaap">
            <a:extLst>
              <a:ext uri="{FF2B5EF4-FFF2-40B4-BE49-F238E27FC236}">
                <a16:creationId xmlns:a16="http://schemas.microsoft.com/office/drawing/2014/main" id="{F12719C9-08A6-4EC6-9017-2015F4F2E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88" y="1732449"/>
            <a:ext cx="4478977" cy="370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78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88FBB-4069-40E1-8455-6F3F950C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Flevolander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506A77-1448-46C9-94B0-F0D72D369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7060" y="1580050"/>
            <a:ext cx="5060497" cy="4058750"/>
          </a:xfrm>
        </p:spPr>
        <p:txBody>
          <a:bodyPr/>
          <a:lstStyle/>
          <a:p>
            <a:r>
              <a:rPr lang="nl-NL" dirty="0"/>
              <a:t>Zeer vruchtbaar ras</a:t>
            </a:r>
          </a:p>
          <a:p>
            <a:r>
              <a:rPr lang="nl-NL" dirty="0"/>
              <a:t>Zeer lange bronst </a:t>
            </a:r>
          </a:p>
          <a:p>
            <a:r>
              <a:rPr lang="nl-NL" dirty="0"/>
              <a:t>3x per 2 jaar lammeren </a:t>
            </a:r>
          </a:p>
          <a:p>
            <a:r>
              <a:rPr lang="nl-NL" dirty="0"/>
              <a:t>Fokschaap </a:t>
            </a:r>
          </a:p>
          <a:p>
            <a:r>
              <a:rPr lang="nl-NL" dirty="0"/>
              <a:t>Uiterlijk geen grote rol</a:t>
            </a:r>
          </a:p>
          <a:p>
            <a:endParaRPr lang="nl-NL" dirty="0"/>
          </a:p>
        </p:txBody>
      </p:sp>
      <p:pic>
        <p:nvPicPr>
          <p:cNvPr id="6146" name="Picture 2" descr="Afbeeldingsresultaat voor flevolander">
            <a:extLst>
              <a:ext uri="{FF2B5EF4-FFF2-40B4-BE49-F238E27FC236}">
                <a16:creationId xmlns:a16="http://schemas.microsoft.com/office/drawing/2014/main" id="{F97C79F9-1B4D-412A-BDA1-D2973409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20" y="1580050"/>
            <a:ext cx="5147403" cy="34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1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88FBB-4069-40E1-8455-6F3F950C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Clun</a:t>
            </a:r>
            <a:r>
              <a:rPr lang="nl-NL" dirty="0"/>
              <a:t> </a:t>
            </a:r>
            <a:r>
              <a:rPr lang="nl-NL" dirty="0" err="1"/>
              <a:t>forest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506A77-1448-46C9-94B0-F0D72D369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7060" y="1800688"/>
            <a:ext cx="5060497" cy="405875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Vlees/wol schapen</a:t>
            </a:r>
          </a:p>
          <a:p>
            <a:r>
              <a:rPr lang="nl-NL" dirty="0"/>
              <a:t>Lammeren gemakkelijk</a:t>
            </a:r>
          </a:p>
          <a:p>
            <a:r>
              <a:rPr lang="nl-NL" dirty="0"/>
              <a:t>Melkrijk </a:t>
            </a:r>
          </a:p>
          <a:p>
            <a:r>
              <a:rPr lang="nl-NL" dirty="0"/>
              <a:t>Goede moedereigenschappen </a:t>
            </a:r>
          </a:p>
          <a:p>
            <a:r>
              <a:rPr lang="nl-NL" dirty="0"/>
              <a:t>Lang schaap</a:t>
            </a:r>
          </a:p>
          <a:p>
            <a:r>
              <a:rPr lang="nl-NL" dirty="0"/>
              <a:t>Kop hoog gedragen</a:t>
            </a:r>
          </a:p>
          <a:p>
            <a:r>
              <a:rPr lang="nl-NL" dirty="0"/>
              <a:t>Zwartbruine kop </a:t>
            </a:r>
          </a:p>
          <a:p>
            <a:r>
              <a:rPr lang="nl-NL" dirty="0"/>
              <a:t>Oren rechtop</a:t>
            </a:r>
          </a:p>
          <a:p>
            <a:r>
              <a:rPr lang="nl-NL" dirty="0"/>
              <a:t>Rest lichaam wit</a:t>
            </a:r>
          </a:p>
          <a:p>
            <a:r>
              <a:rPr lang="nl-NL" dirty="0"/>
              <a:t>Poten zwartbruin </a:t>
            </a:r>
          </a:p>
          <a:p>
            <a:endParaRPr lang="nl-NL" dirty="0"/>
          </a:p>
        </p:txBody>
      </p:sp>
      <p:pic>
        <p:nvPicPr>
          <p:cNvPr id="7170" name="Picture 2" descr="Afbeeldingsresultaat voor Clun forest">
            <a:extLst>
              <a:ext uri="{FF2B5EF4-FFF2-40B4-BE49-F238E27FC236}">
                <a16:creationId xmlns:a16="http://schemas.microsoft.com/office/drawing/2014/main" id="{FBA14997-CF81-48E6-A4FE-535965903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8" y="1800688"/>
            <a:ext cx="5411667" cy="40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82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88FBB-4069-40E1-8455-6F3F950C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Jacobschaap	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506A77-1448-46C9-94B0-F0D72D369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676" y="1732449"/>
            <a:ext cx="5060497" cy="4058750"/>
          </a:xfrm>
        </p:spPr>
        <p:txBody>
          <a:bodyPr/>
          <a:lstStyle/>
          <a:p>
            <a:r>
              <a:rPr lang="nl-NL" dirty="0"/>
              <a:t>Zeer vruchtbaar</a:t>
            </a:r>
          </a:p>
          <a:p>
            <a:r>
              <a:rPr lang="nl-NL" dirty="0"/>
              <a:t>Goede moedereigenschappen</a:t>
            </a:r>
          </a:p>
          <a:p>
            <a:r>
              <a:rPr lang="nl-NL" dirty="0"/>
              <a:t>2, 4 of 6 hoornig</a:t>
            </a:r>
          </a:p>
          <a:p>
            <a:r>
              <a:rPr lang="nl-NL" dirty="0"/>
              <a:t>Onbewold hoofd</a:t>
            </a:r>
          </a:p>
          <a:p>
            <a:r>
              <a:rPr lang="nl-NL" dirty="0"/>
              <a:t>Witte bles </a:t>
            </a:r>
          </a:p>
          <a:p>
            <a:r>
              <a:rPr lang="nl-NL" dirty="0"/>
              <a:t>Zwarte wangen</a:t>
            </a:r>
          </a:p>
          <a:p>
            <a:r>
              <a:rPr lang="nl-NL" dirty="0"/>
              <a:t>Wit met bruine vacht 60/40</a:t>
            </a:r>
          </a:p>
          <a:p>
            <a:r>
              <a:rPr lang="nl-NL" dirty="0"/>
              <a:t>Zwarte vlek op de neus </a:t>
            </a:r>
          </a:p>
          <a:p>
            <a:endParaRPr lang="nl-NL" dirty="0"/>
          </a:p>
        </p:txBody>
      </p:sp>
      <p:pic>
        <p:nvPicPr>
          <p:cNvPr id="8198" name="Picture 6" descr="Gerelateerde afbeelding">
            <a:extLst>
              <a:ext uri="{FF2B5EF4-FFF2-40B4-BE49-F238E27FC236}">
                <a16:creationId xmlns:a16="http://schemas.microsoft.com/office/drawing/2014/main" id="{928A61E0-DF48-4925-86C1-E2022F536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1" y="1732449"/>
            <a:ext cx="5537157" cy="38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30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88FBB-4069-40E1-8455-6F3F950C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Merino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506A77-1448-46C9-94B0-F0D72D369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9819" y="1691506"/>
            <a:ext cx="5060497" cy="4058750"/>
          </a:xfrm>
        </p:spPr>
        <p:txBody>
          <a:bodyPr/>
          <a:lstStyle/>
          <a:p>
            <a:r>
              <a:rPr lang="nl-NL" dirty="0"/>
              <a:t>Nederland zeldzaam</a:t>
            </a:r>
          </a:p>
          <a:p>
            <a:r>
              <a:rPr lang="nl-NL" dirty="0"/>
              <a:t>10 kleine fokkers </a:t>
            </a:r>
          </a:p>
          <a:p>
            <a:r>
              <a:rPr lang="nl-NL" dirty="0"/>
              <a:t>Schaap met horens </a:t>
            </a:r>
          </a:p>
          <a:p>
            <a:r>
              <a:rPr lang="nl-NL" dirty="0"/>
              <a:t>Bekend om wol</a:t>
            </a:r>
          </a:p>
          <a:p>
            <a:r>
              <a:rPr lang="nl-NL" dirty="0"/>
              <a:t>4 á 5 kilo wol per schaap</a:t>
            </a:r>
          </a:p>
          <a:p>
            <a:r>
              <a:rPr lang="nl-NL" dirty="0"/>
              <a:t>Groeit dicht op elkaar </a:t>
            </a:r>
          </a:p>
          <a:p>
            <a:r>
              <a:rPr lang="nl-NL" dirty="0"/>
              <a:t>Zeer bruikbaar voor kleding</a:t>
            </a:r>
          </a:p>
          <a:p>
            <a:r>
              <a:rPr lang="nl-NL" dirty="0"/>
              <a:t>Geen vruchtbaar ras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9218" name="Picture 2" descr="Afbeeldingsresultaat voor merino">
            <a:extLst>
              <a:ext uri="{FF2B5EF4-FFF2-40B4-BE49-F238E27FC236}">
                <a16:creationId xmlns:a16="http://schemas.microsoft.com/office/drawing/2014/main" id="{F8AC29AA-77E6-4440-A09D-86057835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" y="1691506"/>
            <a:ext cx="5274961" cy="38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56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88FBB-4069-40E1-8455-6F3F950C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Racka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506A77-1448-46C9-94B0-F0D72D369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676" y="1580050"/>
            <a:ext cx="5060497" cy="4058750"/>
          </a:xfrm>
        </p:spPr>
        <p:txBody>
          <a:bodyPr/>
          <a:lstStyle/>
          <a:p>
            <a:r>
              <a:rPr lang="nl-NL" dirty="0"/>
              <a:t>Zeer oud ras</a:t>
            </a:r>
          </a:p>
          <a:p>
            <a:r>
              <a:rPr lang="nl-NL" dirty="0"/>
              <a:t>Schroefvormige horens</a:t>
            </a:r>
          </a:p>
          <a:p>
            <a:r>
              <a:rPr lang="nl-NL" dirty="0"/>
              <a:t>2 kleuren zwart/wit</a:t>
            </a:r>
          </a:p>
          <a:p>
            <a:r>
              <a:rPr lang="nl-NL" dirty="0"/>
              <a:t>Speciale wol structuur</a:t>
            </a:r>
          </a:p>
          <a:p>
            <a:r>
              <a:rPr lang="nl-NL" dirty="0"/>
              <a:t>Goed voor vilten </a:t>
            </a:r>
          </a:p>
          <a:p>
            <a:r>
              <a:rPr lang="nl-NL" dirty="0"/>
              <a:t>Opvallend dier </a:t>
            </a:r>
          </a:p>
          <a:p>
            <a:endParaRPr lang="nl-NL" dirty="0"/>
          </a:p>
        </p:txBody>
      </p:sp>
      <p:pic>
        <p:nvPicPr>
          <p:cNvPr id="10242" name="Picture 2" descr="Afbeeldingsresultaat voor racka">
            <a:extLst>
              <a:ext uri="{FF2B5EF4-FFF2-40B4-BE49-F238E27FC236}">
                <a16:creationId xmlns:a16="http://schemas.microsoft.com/office/drawing/2014/main" id="{AFDE0041-2596-4B2C-8E5F-664D4088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7" y="1580050"/>
            <a:ext cx="5221847" cy="28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79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327CA-0FE1-4B0A-AD74-789E60D87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6938" y="516835"/>
            <a:ext cx="6506817" cy="846276"/>
          </a:xfrm>
        </p:spPr>
        <p:txBody>
          <a:bodyPr>
            <a:normAutofit/>
          </a:bodyPr>
          <a:lstStyle/>
          <a:p>
            <a:r>
              <a:rPr lang="nl-NL" sz="4000" dirty="0"/>
              <a:t>Drents heideschaap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260455-A656-4216-816B-40421537F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7216" y="1974573"/>
            <a:ext cx="5102088" cy="4081669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Ranke bouw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Lange wollige staart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Stugge wol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Doffe beharing op kop en poten en een rechte neus.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Allerlei kleuren mogelijk (bonte zwart/witte dieren niet erkend)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Wol is geschikt om te vilten en te spinnen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Grazen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Vooral gehouden voor de mest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542712-5735-45F2-A546-D26952CB9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10" y="1539323"/>
            <a:ext cx="5336485" cy="35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2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681FE-6D0D-4BA9-A962-805ACE16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err="1"/>
              <a:t>Swifter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4A3C0B-8769-4952-A44B-8A7FC5A2A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270" y="1690688"/>
            <a:ext cx="5138530" cy="448627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  <a:latin typeface="+mj-lt"/>
              </a:rPr>
              <a:t>P</a:t>
            </a:r>
            <a:r>
              <a:rPr lang="nl-NL" b="0" i="0" dirty="0">
                <a:solidFill>
                  <a:schemeClr val="tx1"/>
                </a:solidFill>
                <a:effectLst/>
                <a:latin typeface="+mj-lt"/>
              </a:rPr>
              <a:t>roductieschapen</a:t>
            </a:r>
          </a:p>
          <a:p>
            <a:r>
              <a:rPr lang="nl-NL" dirty="0">
                <a:solidFill>
                  <a:schemeClr val="tx1"/>
                </a:solidFill>
                <a:latin typeface="+mj-lt"/>
              </a:rPr>
              <a:t>Hoge vruchtbaarheid</a:t>
            </a:r>
          </a:p>
          <a:p>
            <a:r>
              <a:rPr lang="nl-NL" b="0" i="0" dirty="0">
                <a:solidFill>
                  <a:schemeClr val="tx1"/>
                </a:solidFill>
                <a:effectLst/>
                <a:latin typeface="+mj-lt"/>
              </a:rPr>
              <a:t>Lange bronst</a:t>
            </a:r>
          </a:p>
          <a:p>
            <a:r>
              <a:rPr lang="nl-NL" dirty="0">
                <a:solidFill>
                  <a:schemeClr val="tx1"/>
                </a:solidFill>
                <a:latin typeface="+mj-lt"/>
              </a:rPr>
              <a:t>Vaak drielingen of meer </a:t>
            </a:r>
          </a:p>
          <a:p>
            <a:r>
              <a:rPr lang="nl-NL" b="0" i="0" dirty="0">
                <a:solidFill>
                  <a:schemeClr val="tx1"/>
                </a:solidFill>
                <a:effectLst/>
                <a:latin typeface="+mj-lt"/>
              </a:rPr>
              <a:t>Gemakkelijk in </a:t>
            </a:r>
            <a:r>
              <a:rPr lang="nl-NL" dirty="0">
                <a:solidFill>
                  <a:schemeClr val="tx1"/>
                </a:solidFill>
                <a:latin typeface="+mj-lt"/>
              </a:rPr>
              <a:t>omgang, rustig en vriendelijk</a:t>
            </a:r>
          </a:p>
          <a:p>
            <a:r>
              <a:rPr lang="nl-NL" dirty="0">
                <a:solidFill>
                  <a:schemeClr val="tx1"/>
                </a:solidFill>
                <a:latin typeface="+mj-lt"/>
              </a:rPr>
              <a:t>Kleine, smalle kop.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DEBC34-74DA-4E51-946A-16932AAD6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88" b="12696"/>
          <a:stretch/>
        </p:blipFill>
        <p:spPr>
          <a:xfrm>
            <a:off x="163994" y="1537251"/>
            <a:ext cx="5918753" cy="34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22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CAD00-FF66-4F64-8793-1B482CDA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Zwartbles</a:t>
            </a:r>
            <a:r>
              <a:rPr lang="nl-NL" sz="54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B02B9B-9A71-4D6C-8669-2580F38F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008" y="1690688"/>
            <a:ext cx="5204791" cy="4486275"/>
          </a:xfrm>
        </p:spPr>
        <p:txBody>
          <a:bodyPr>
            <a:normAutofit/>
          </a:bodyPr>
          <a:lstStyle/>
          <a:p>
            <a:r>
              <a:rPr lang="nl-NL" dirty="0"/>
              <a:t>Sprekende kop</a:t>
            </a:r>
          </a:p>
          <a:p>
            <a:r>
              <a:rPr lang="nl-NL" dirty="0"/>
              <a:t>Geen horens</a:t>
            </a:r>
          </a:p>
          <a:p>
            <a:r>
              <a:rPr lang="nl-NL" dirty="0"/>
              <a:t>Gebogen neuslijn met witte bles</a:t>
            </a:r>
          </a:p>
          <a:p>
            <a:r>
              <a:rPr lang="nl-NL" dirty="0"/>
              <a:t>Lange hals, opgeheven houding.</a:t>
            </a:r>
          </a:p>
          <a:p>
            <a:r>
              <a:rPr lang="nl-NL" dirty="0"/>
              <a:t>Lang en ruim gebouwd en heeft zowel in zijaanzicht als in bovenaanzicht een peervorm.</a:t>
            </a:r>
          </a:p>
          <a:p>
            <a:r>
              <a:rPr lang="nl-NL" dirty="0"/>
              <a:t>Beenwerk is hard en droog van onderen rondom wit</a:t>
            </a:r>
          </a:p>
          <a:p>
            <a:r>
              <a:rPr lang="nl-NL" dirty="0"/>
              <a:t> Dichte vacht met fijne krullen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219C82-158C-4257-AA9F-0204DF51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70" y="1538287"/>
            <a:ext cx="5530135" cy="36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15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0D1B8-D71D-440D-B456-BC0360AA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Texelaar</a:t>
            </a:r>
            <a:r>
              <a:rPr lang="nl-NL" sz="54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AED6D-9B0E-4AFF-9DDB-255DC8EFB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748" y="1828799"/>
            <a:ext cx="5271052" cy="4348163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  <a:latin typeface="+mj-lt"/>
              </a:rPr>
              <a:t>G</a:t>
            </a:r>
            <a:r>
              <a:rPr lang="nl-NL" b="0" i="0" dirty="0">
                <a:solidFill>
                  <a:schemeClr val="tx1"/>
                </a:solidFill>
                <a:effectLst/>
                <a:latin typeface="+mj-lt"/>
              </a:rPr>
              <a:t>eblokt schaap </a:t>
            </a:r>
          </a:p>
          <a:p>
            <a:r>
              <a:rPr lang="nl-NL" dirty="0">
                <a:solidFill>
                  <a:schemeClr val="tx1"/>
                </a:solidFill>
                <a:latin typeface="+mj-lt"/>
              </a:rPr>
              <a:t>K</a:t>
            </a:r>
            <a:r>
              <a:rPr lang="nl-NL" b="0" i="0" dirty="0">
                <a:solidFill>
                  <a:schemeClr val="tx1"/>
                </a:solidFill>
                <a:effectLst/>
                <a:latin typeface="+mj-lt"/>
              </a:rPr>
              <a:t>orte nek </a:t>
            </a:r>
          </a:p>
          <a:p>
            <a:r>
              <a:rPr lang="nl-NL" dirty="0">
                <a:solidFill>
                  <a:schemeClr val="tx1"/>
                </a:solidFill>
                <a:latin typeface="+mj-lt"/>
              </a:rPr>
              <a:t>D</a:t>
            </a:r>
            <a:r>
              <a:rPr lang="nl-NL" b="0" i="0" dirty="0">
                <a:solidFill>
                  <a:schemeClr val="tx1"/>
                </a:solidFill>
                <a:effectLst/>
                <a:latin typeface="+mj-lt"/>
              </a:rPr>
              <a:t>ikke kop </a:t>
            </a:r>
          </a:p>
          <a:p>
            <a:r>
              <a:rPr lang="nl-NL" b="0" i="0" dirty="0">
                <a:solidFill>
                  <a:schemeClr val="tx1"/>
                </a:solidFill>
                <a:effectLst/>
                <a:latin typeface="+mj-lt"/>
              </a:rPr>
              <a:t>Vleesschaap </a:t>
            </a:r>
          </a:p>
          <a:p>
            <a:r>
              <a:rPr lang="nl-NL" b="0" i="0" dirty="0">
                <a:solidFill>
                  <a:schemeClr val="tx1"/>
                </a:solidFill>
                <a:effectLst/>
                <a:latin typeface="+mj-lt"/>
              </a:rPr>
              <a:t>Extreem </a:t>
            </a:r>
            <a:r>
              <a:rPr lang="nl-NL" b="0" i="0" dirty="0" err="1">
                <a:solidFill>
                  <a:schemeClr val="tx1"/>
                </a:solidFill>
                <a:effectLst/>
                <a:latin typeface="+mj-lt"/>
              </a:rPr>
              <a:t>bespierd</a:t>
            </a:r>
            <a:r>
              <a:rPr lang="nl-NL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r>
              <a:rPr lang="nl-NL" b="0" i="0" dirty="0">
                <a:solidFill>
                  <a:schemeClr val="tx1"/>
                </a:solidFill>
                <a:effectLst/>
                <a:latin typeface="+mj-lt"/>
              </a:rPr>
              <a:t>Vaak problemen met de geboorte </a:t>
            </a:r>
            <a:endParaRPr lang="nl-N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B61FC13-7359-4EE0-A72E-0D888A5E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1690688"/>
            <a:ext cx="5486400" cy="34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5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Nederlandse bonte melkgeit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95832" y="1825625"/>
            <a:ext cx="5457967" cy="4351338"/>
          </a:xfrm>
        </p:spPr>
        <p:txBody>
          <a:bodyPr/>
          <a:lstStyle/>
          <a:p>
            <a:r>
              <a:rPr lang="nl-NL" dirty="0" err="1"/>
              <a:t>Hoogbenig</a:t>
            </a:r>
            <a:r>
              <a:rPr lang="nl-NL" dirty="0"/>
              <a:t> </a:t>
            </a:r>
          </a:p>
          <a:p>
            <a:r>
              <a:rPr lang="nl-NL" dirty="0"/>
              <a:t>Zwart- bruinbont</a:t>
            </a:r>
          </a:p>
          <a:p>
            <a:r>
              <a:rPr lang="nl-NL" dirty="0"/>
              <a:t>Scherp afgetekende vlekken</a:t>
            </a:r>
          </a:p>
          <a:p>
            <a:r>
              <a:rPr lang="nl-NL" dirty="0"/>
              <a:t>2 kleurig, in verhouding </a:t>
            </a:r>
          </a:p>
          <a:p>
            <a:r>
              <a:rPr lang="nl-NL" dirty="0"/>
              <a:t>Geit 75 cm, bok 90 cm</a:t>
            </a:r>
          </a:p>
          <a:p>
            <a:r>
              <a:rPr lang="nl-NL" dirty="0"/>
              <a:t>Hoge melkproductie </a:t>
            </a:r>
          </a:p>
          <a:p>
            <a:r>
              <a:rPr lang="nl-NL" dirty="0"/>
              <a:t>3-5 liter per dag </a:t>
            </a:r>
          </a:p>
          <a:p>
            <a:r>
              <a:rPr lang="nl-NL" dirty="0"/>
              <a:t>Gebruikt voor melk </a:t>
            </a:r>
          </a:p>
          <a:p>
            <a:endParaRPr lang="nl-NL" dirty="0"/>
          </a:p>
        </p:txBody>
      </p:sp>
      <p:pic>
        <p:nvPicPr>
          <p:cNvPr id="9218" name="Picture 2" descr="Afbeeldingsresultaat voor bonte melkg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59" y="1825625"/>
            <a:ext cx="5231021" cy="39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62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B63DA-45EE-4919-9CF9-342552C8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400" b="1" dirty="0" err="1"/>
              <a:t>Ouessant</a:t>
            </a:r>
            <a:r>
              <a:rPr lang="nl-NL" sz="6000" b="1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71E2CE-4180-4D0F-A521-D346880AC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374" y="2080591"/>
            <a:ext cx="4502426" cy="4096372"/>
          </a:xfrm>
        </p:spPr>
        <p:txBody>
          <a:bodyPr/>
          <a:lstStyle/>
          <a:p>
            <a:r>
              <a:rPr lang="nl-NL" dirty="0"/>
              <a:t>Kleinste schapenras</a:t>
            </a:r>
          </a:p>
          <a:p>
            <a:r>
              <a:rPr lang="nl-NL" dirty="0"/>
              <a:t>Grote horens, in een boog</a:t>
            </a:r>
          </a:p>
          <a:p>
            <a:r>
              <a:rPr lang="nl-NL" dirty="0" err="1"/>
              <a:t>Zwart,Wit</a:t>
            </a:r>
            <a:r>
              <a:rPr lang="nl-NL" dirty="0"/>
              <a:t>, Bruin, Grijs </a:t>
            </a:r>
          </a:p>
          <a:p>
            <a:r>
              <a:rPr lang="nl-NL" dirty="0"/>
              <a:t>De schimmelkleur zelf door het kruisen </a:t>
            </a:r>
            <a:r>
              <a:rPr lang="nl-NL" dirty="0" err="1"/>
              <a:t>onsttaan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4827D5-6CFB-428B-8641-9EBA13302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3906"/>
            <a:ext cx="5715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54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A383B-5EA6-4DF6-B7C0-5BDDB91C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b="1" dirty="0"/>
              <a:t>Kameroen</a:t>
            </a:r>
            <a:endParaRPr lang="nl-NL" sz="60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8204F1-449F-4956-AC01-220A20B5E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842" y="2107095"/>
            <a:ext cx="4687957" cy="4069867"/>
          </a:xfrm>
        </p:spPr>
        <p:txBody>
          <a:bodyPr/>
          <a:lstStyle/>
          <a:p>
            <a:r>
              <a:rPr lang="nl-NL" dirty="0"/>
              <a:t>Niet geschoren. In de winter hooguit een wolachtig vachtje. ’s Zomers is de vacht dun en glad</a:t>
            </a:r>
          </a:p>
          <a:p>
            <a:r>
              <a:rPr lang="nl-NL" dirty="0"/>
              <a:t>Reebruine black </a:t>
            </a:r>
            <a:r>
              <a:rPr lang="nl-NL" dirty="0" err="1"/>
              <a:t>belly</a:t>
            </a:r>
            <a:r>
              <a:rPr lang="nl-NL" dirty="0"/>
              <a:t> tekening</a:t>
            </a:r>
          </a:p>
          <a:p>
            <a:r>
              <a:rPr lang="nl-NL" dirty="0"/>
              <a:t>Ooien hoorn loos rammen wel 1 slag naar achteren gedraaid.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31B587-F31F-43B1-A7F1-371202178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47" y="2107095"/>
            <a:ext cx="5715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98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goed hebben jullie opgelet??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3795" y="1732449"/>
            <a:ext cx="3931160" cy="4058751"/>
          </a:xfrm>
        </p:spPr>
        <p:txBody>
          <a:bodyPr/>
          <a:lstStyle/>
          <a:p>
            <a:r>
              <a:rPr lang="nl-NL" dirty="0"/>
              <a:t>Welk ras is dit?</a:t>
            </a:r>
          </a:p>
          <a:p>
            <a:pPr marL="36900" indent="0">
              <a:buNone/>
            </a:pPr>
            <a:endParaRPr lang="nl-NL" dirty="0"/>
          </a:p>
        </p:txBody>
      </p:sp>
      <p:pic>
        <p:nvPicPr>
          <p:cNvPr id="4" name="Picture 2" descr="Afbeeldingsresultaat voor flevolander">
            <a:extLst>
              <a:ext uri="{FF2B5EF4-FFF2-40B4-BE49-F238E27FC236}">
                <a16:creationId xmlns:a16="http://schemas.microsoft.com/office/drawing/2014/main" id="{F97C79F9-1B4D-412A-BDA1-D2973409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24" y="2571344"/>
            <a:ext cx="3563055" cy="23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844955" y="1732448"/>
            <a:ext cx="3739487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Welk ras is dit?</a:t>
            </a:r>
          </a:p>
          <a:p>
            <a:endParaRPr lang="nl-NL" dirty="0"/>
          </a:p>
          <a:p>
            <a:pPr marL="36900" indent="0">
              <a:buNone/>
            </a:pPr>
            <a:endParaRPr lang="nl-NL" dirty="0"/>
          </a:p>
          <a:p>
            <a:pPr marL="36900" indent="0">
              <a:buFont typeface="Wingdings 2" charset="2"/>
              <a:buNone/>
            </a:pPr>
            <a:endParaRPr lang="nl-NL" dirty="0"/>
          </a:p>
        </p:txBody>
      </p:sp>
      <p:pic>
        <p:nvPicPr>
          <p:cNvPr id="7" name="Picture 2" descr="Afbeeldingsresultaat voor veluwse landgeit">
            <a:extLst>
              <a:ext uri="{FF2B5EF4-FFF2-40B4-BE49-F238E27FC236}">
                <a16:creationId xmlns:a16="http://schemas.microsoft.com/office/drawing/2014/main" id="{8C08C96D-27B9-48BA-9926-AA792D65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31" y="2511189"/>
            <a:ext cx="2874057" cy="244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8260840" y="1732448"/>
            <a:ext cx="3931160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Welk ras is dit?</a:t>
            </a:r>
          </a:p>
          <a:p>
            <a:pPr marL="36900" indent="0">
              <a:buFont typeface="Wingdings 2" charset="2"/>
              <a:buNone/>
            </a:pPr>
            <a:endParaRPr lang="nl-NL" dirty="0"/>
          </a:p>
        </p:txBody>
      </p:sp>
      <p:pic>
        <p:nvPicPr>
          <p:cNvPr id="9" name="Picture 2" descr="Afbeeldingsresultaat voor racka">
            <a:extLst>
              <a:ext uri="{FF2B5EF4-FFF2-40B4-BE49-F238E27FC236}">
                <a16:creationId xmlns:a16="http://schemas.microsoft.com/office/drawing/2014/main" id="{AFDE0041-2596-4B2C-8E5F-664D4088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840" y="2571344"/>
            <a:ext cx="3604292" cy="196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Einde 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4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Nederlandse witte melkgeit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09480" y="1825625"/>
            <a:ext cx="5444319" cy="4351338"/>
          </a:xfrm>
        </p:spPr>
        <p:txBody>
          <a:bodyPr/>
          <a:lstStyle/>
          <a:p>
            <a:r>
              <a:rPr lang="nl-NL" dirty="0"/>
              <a:t>Hoog benig, lang, slank </a:t>
            </a:r>
          </a:p>
          <a:p>
            <a:r>
              <a:rPr lang="nl-NL" dirty="0"/>
              <a:t>Recht staande oren</a:t>
            </a:r>
          </a:p>
          <a:p>
            <a:r>
              <a:rPr lang="nl-NL" dirty="0"/>
              <a:t>Bok heeft een sik </a:t>
            </a:r>
          </a:p>
          <a:p>
            <a:r>
              <a:rPr lang="nl-NL" dirty="0"/>
              <a:t>Geit 70-80kg, bok 90-100kg </a:t>
            </a:r>
          </a:p>
          <a:p>
            <a:r>
              <a:rPr lang="nl-NL" dirty="0"/>
              <a:t>Hoge melkproductie </a:t>
            </a:r>
          </a:p>
          <a:p>
            <a:r>
              <a:rPr lang="nl-NL" dirty="0"/>
              <a:t>3-5 liter melk per dag </a:t>
            </a:r>
          </a:p>
          <a:p>
            <a:r>
              <a:rPr lang="nl-NL" dirty="0"/>
              <a:t>Gebruikt voor melk</a:t>
            </a:r>
          </a:p>
          <a:p>
            <a:endParaRPr lang="nl-NL" dirty="0"/>
          </a:p>
        </p:txBody>
      </p:sp>
      <p:pic>
        <p:nvPicPr>
          <p:cNvPr id="4098" name="Picture 2" descr="Afbeeldingsresultaat voor nederlandse witte melk g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9" y="1825625"/>
            <a:ext cx="5285468" cy="39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8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E4EED-A014-43FA-9BAA-48142136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Veluwse landgeit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56CD4A-CD78-48B6-BF24-56E460724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676" y="1580050"/>
            <a:ext cx="5060497" cy="4058750"/>
          </a:xfrm>
        </p:spPr>
        <p:txBody>
          <a:bodyPr/>
          <a:lstStyle/>
          <a:p>
            <a:r>
              <a:rPr lang="nl-NL" dirty="0"/>
              <a:t>Hobbydier </a:t>
            </a:r>
          </a:p>
          <a:p>
            <a:r>
              <a:rPr lang="nl-NL" dirty="0"/>
              <a:t>Begrazing natuurgebieden</a:t>
            </a:r>
          </a:p>
          <a:p>
            <a:r>
              <a:rPr lang="nl-NL" dirty="0"/>
              <a:t>Uitsterven bedreigd </a:t>
            </a:r>
          </a:p>
          <a:p>
            <a:r>
              <a:rPr lang="nl-NL" dirty="0"/>
              <a:t>Kleurslagen </a:t>
            </a:r>
          </a:p>
          <a:p>
            <a:r>
              <a:rPr lang="nl-NL" dirty="0"/>
              <a:t>Horens </a:t>
            </a:r>
          </a:p>
          <a:p>
            <a:endParaRPr lang="nl-NL" dirty="0"/>
          </a:p>
        </p:txBody>
      </p:sp>
      <p:pic>
        <p:nvPicPr>
          <p:cNvPr id="1026" name="Picture 2" descr="Afbeeldingsresultaat voor veluwse landgeit">
            <a:extLst>
              <a:ext uri="{FF2B5EF4-FFF2-40B4-BE49-F238E27FC236}">
                <a16:creationId xmlns:a16="http://schemas.microsoft.com/office/drawing/2014/main" id="{8C08C96D-27B9-48BA-9926-AA792D65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9" y="1580049"/>
            <a:ext cx="5189785" cy="44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4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88FBB-4069-40E1-8455-6F3F950C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Wallische</a:t>
            </a:r>
            <a:r>
              <a:rPr lang="nl-NL" dirty="0"/>
              <a:t> Geit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506A77-1448-46C9-94B0-F0D72D369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7060" y="1759744"/>
            <a:ext cx="5060497" cy="4058750"/>
          </a:xfrm>
        </p:spPr>
        <p:txBody>
          <a:bodyPr/>
          <a:lstStyle/>
          <a:p>
            <a:r>
              <a:rPr lang="nl-NL" dirty="0"/>
              <a:t>Meest behaarde geit</a:t>
            </a:r>
          </a:p>
          <a:p>
            <a:r>
              <a:rPr lang="nl-NL" dirty="0"/>
              <a:t>Zwart en wit </a:t>
            </a:r>
          </a:p>
          <a:p>
            <a:r>
              <a:rPr lang="nl-NL" dirty="0"/>
              <a:t>Horens met scherpe voorkant </a:t>
            </a:r>
          </a:p>
          <a:p>
            <a:r>
              <a:rPr lang="nl-NL" dirty="0"/>
              <a:t>Weinig in Nederland</a:t>
            </a:r>
          </a:p>
          <a:p>
            <a:r>
              <a:rPr lang="nl-NL" dirty="0"/>
              <a:t>Leefgebied Zwitserland </a:t>
            </a:r>
          </a:p>
          <a:p>
            <a:r>
              <a:rPr lang="nl-NL" dirty="0"/>
              <a:t>Dubbeldoelras </a:t>
            </a:r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242ADB67-5A60-4383-B734-4DDF3F4C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1759744"/>
            <a:ext cx="5097375" cy="333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2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88FBB-4069-40E1-8455-6F3F950C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Alpine/herten geit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506A77-1448-46C9-94B0-F0D72D369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676" y="1580050"/>
            <a:ext cx="5060497" cy="4058750"/>
          </a:xfrm>
        </p:spPr>
        <p:txBody>
          <a:bodyPr/>
          <a:lstStyle/>
          <a:p>
            <a:r>
              <a:rPr lang="nl-NL" dirty="0"/>
              <a:t>Melkgeit </a:t>
            </a:r>
          </a:p>
          <a:p>
            <a:r>
              <a:rPr lang="nl-NL" dirty="0"/>
              <a:t>Zwarte streep</a:t>
            </a:r>
          </a:p>
          <a:p>
            <a:r>
              <a:rPr lang="nl-NL" dirty="0"/>
              <a:t>Zwarte poten </a:t>
            </a:r>
          </a:p>
          <a:p>
            <a:r>
              <a:rPr lang="nl-NL" dirty="0"/>
              <a:t>Frankrijk </a:t>
            </a:r>
          </a:p>
          <a:p>
            <a:r>
              <a:rPr lang="nl-NL" dirty="0"/>
              <a:t>Rustig karakter </a:t>
            </a:r>
          </a:p>
          <a:p>
            <a:r>
              <a:rPr lang="nl-NL" dirty="0"/>
              <a:t>Makkelijk in onderhoud</a:t>
            </a:r>
          </a:p>
          <a:p>
            <a:r>
              <a:rPr lang="nl-NL" dirty="0"/>
              <a:t>Sik </a:t>
            </a:r>
          </a:p>
          <a:p>
            <a:endParaRPr lang="nl-NL" dirty="0"/>
          </a:p>
        </p:txBody>
      </p:sp>
      <p:pic>
        <p:nvPicPr>
          <p:cNvPr id="3074" name="Picture 2" descr="Afbeeldingsresultaat voor alpine geit">
            <a:extLst>
              <a:ext uri="{FF2B5EF4-FFF2-40B4-BE49-F238E27FC236}">
                <a16:creationId xmlns:a16="http://schemas.microsoft.com/office/drawing/2014/main" id="{277E79C4-0E04-458B-8E49-736FB261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4" y="1580050"/>
            <a:ext cx="4698951" cy="35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9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0ADB2-4F99-41C2-92A1-2121EB1F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err="1"/>
              <a:t>Toggenburger</a:t>
            </a:r>
            <a:r>
              <a:rPr lang="nl-NL" sz="54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EF755C-F13F-453D-BE8B-E27B1A436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556" y="2252869"/>
            <a:ext cx="4913243" cy="3924093"/>
          </a:xfrm>
        </p:spPr>
        <p:txBody>
          <a:bodyPr>
            <a:normAutofit/>
          </a:bodyPr>
          <a:lstStyle/>
          <a:p>
            <a:r>
              <a:rPr lang="nl-NL" dirty="0"/>
              <a:t>Compact gebouwde geit</a:t>
            </a:r>
          </a:p>
          <a:p>
            <a:r>
              <a:rPr lang="nl-NL" dirty="0"/>
              <a:t>Melkgeit</a:t>
            </a:r>
          </a:p>
          <a:p>
            <a:r>
              <a:rPr lang="nl-NL" dirty="0"/>
              <a:t>Markante kop, die vrij kort en breed in het voorhoofd is. Goed ontwikkelde kaak en een brede bek. </a:t>
            </a:r>
          </a:p>
          <a:p>
            <a:r>
              <a:rPr lang="nl-NL" dirty="0"/>
              <a:t>Ideale kleur: chocoladebruin. De kleur kent 60 schakeringen die variëren van donkerbruin tot zeer lichtbruin.</a:t>
            </a:r>
          </a:p>
          <a:p>
            <a:r>
              <a:rPr lang="nl-NL" dirty="0"/>
              <a:t>Verkleuren in de zon</a:t>
            </a:r>
          </a:p>
          <a:p>
            <a:r>
              <a:rPr lang="nl-NL" dirty="0"/>
              <a:t>Wit masker op de kop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DCCD4E-25A9-4018-AA55-77CCEC780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90712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4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3B6BC-C9C6-41B4-916B-46A5096F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Nederlandse landgeit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BACD34-8186-45FB-AE31-41B75A60D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808" y="1921565"/>
            <a:ext cx="4899991" cy="4255398"/>
          </a:xfrm>
        </p:spPr>
        <p:txBody>
          <a:bodyPr>
            <a:normAutofit/>
          </a:bodyPr>
          <a:lstStyle/>
          <a:p>
            <a:r>
              <a:rPr lang="nl-NL" dirty="0"/>
              <a:t>Middelgroot, stevig dier met vrij korte poten</a:t>
            </a:r>
          </a:p>
          <a:p>
            <a:r>
              <a:rPr lang="nl-NL" dirty="0"/>
              <a:t>Alle kleurslagen zijn mogelijk</a:t>
            </a:r>
          </a:p>
          <a:p>
            <a:r>
              <a:rPr lang="nl-NL" dirty="0"/>
              <a:t>Bok: , sik en een zwaar behaarde voorhand, terwijl de </a:t>
            </a:r>
            <a:r>
              <a:rPr lang="nl-NL" dirty="0">
                <a:hlinkClick r:id="rId2" tooltip="Lichaamsbeharing"/>
              </a:rPr>
              <a:t>lichaamsbeharing</a:t>
            </a:r>
            <a:r>
              <a:rPr lang="nl-NL" dirty="0"/>
              <a:t> afhangend en vrij lang is.</a:t>
            </a:r>
          </a:p>
          <a:p>
            <a:r>
              <a:rPr lang="nl-NL" dirty="0"/>
              <a:t>Geit: De horens buigen recht naar achteren. Korte kop met een wat ingebogen profiel en een sikje. Hun beharing is korter dan de bok, maar meestal lang en ruw</a:t>
            </a:r>
          </a:p>
        </p:txBody>
      </p:sp>
      <p:pic>
        <p:nvPicPr>
          <p:cNvPr id="1026" name="Picture 2" descr="Nederlandse landgeit">
            <a:extLst>
              <a:ext uri="{FF2B5EF4-FFF2-40B4-BE49-F238E27FC236}">
                <a16:creationId xmlns:a16="http://schemas.microsoft.com/office/drawing/2014/main" id="{EFC88869-23F5-4D2E-940A-6A3AC14EC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36" b="11365"/>
          <a:stretch/>
        </p:blipFill>
        <p:spPr bwMode="auto">
          <a:xfrm>
            <a:off x="415583" y="1883105"/>
            <a:ext cx="5680417" cy="433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61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isteen">
  <a:themeElements>
    <a:clrScheme name="Leisteen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eisteen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eiste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TM04033929[[fn=Leisteen]]</Template>
  <TotalTime>1827</TotalTime>
  <Words>805</Words>
  <Application>Microsoft Office PowerPoint</Application>
  <PresentationFormat>Breedbeeld</PresentationFormat>
  <Paragraphs>225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8" baseType="lpstr">
      <vt:lpstr>Arial</vt:lpstr>
      <vt:lpstr>Calisto MT</vt:lpstr>
      <vt:lpstr>Trebuchet MS</vt:lpstr>
      <vt:lpstr>Wingdings 2</vt:lpstr>
      <vt:lpstr>Leisteen</vt:lpstr>
      <vt:lpstr>Schapen &amp; geiten rassen</vt:lpstr>
      <vt:lpstr>Angora geit </vt:lpstr>
      <vt:lpstr>Nederlandse bonte melkgeit</vt:lpstr>
      <vt:lpstr>Nederlandse witte melkgeit </vt:lpstr>
      <vt:lpstr>Veluwse landgeit </vt:lpstr>
      <vt:lpstr>Wallische Geit </vt:lpstr>
      <vt:lpstr>Alpine/herten geit </vt:lpstr>
      <vt:lpstr>Toggenburger </vt:lpstr>
      <vt:lpstr>Nederlandse landgeit </vt:lpstr>
      <vt:lpstr>Nubische geit </vt:lpstr>
      <vt:lpstr>Dwerggeit  (West-Afrikaanse dwerggeit)</vt:lpstr>
      <vt:lpstr>Schonebeeker heideschaap</vt:lpstr>
      <vt:lpstr>Mergelander </vt:lpstr>
      <vt:lpstr>(Fries) Melkschaap </vt:lpstr>
      <vt:lpstr>Suffolk </vt:lpstr>
      <vt:lpstr>Hampshire down </vt:lpstr>
      <vt:lpstr>Gotland pelsschaap </vt:lpstr>
      <vt:lpstr>Moeflon </vt:lpstr>
      <vt:lpstr>Brilschaap</vt:lpstr>
      <vt:lpstr>Bleu du maine</vt:lpstr>
      <vt:lpstr>Flevolander</vt:lpstr>
      <vt:lpstr>Clun forest</vt:lpstr>
      <vt:lpstr>Jacobschaap </vt:lpstr>
      <vt:lpstr>Merino</vt:lpstr>
      <vt:lpstr>Racka</vt:lpstr>
      <vt:lpstr>Drents heideschaap</vt:lpstr>
      <vt:lpstr>Swifter</vt:lpstr>
      <vt:lpstr>Zwartbles </vt:lpstr>
      <vt:lpstr>Texelaar </vt:lpstr>
      <vt:lpstr>Ouessant </vt:lpstr>
      <vt:lpstr>Kameroen</vt:lpstr>
      <vt:lpstr>Hoe goed hebben jullie opgelet??</vt:lpstr>
      <vt:lpstr>Einde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Harmsen</dc:creator>
  <cp:lastModifiedBy>Wietske van Dijk</cp:lastModifiedBy>
  <cp:revision>25</cp:revision>
  <dcterms:created xsi:type="dcterms:W3CDTF">2017-11-03T10:16:12Z</dcterms:created>
  <dcterms:modified xsi:type="dcterms:W3CDTF">2017-11-09T17:35:43Z</dcterms:modified>
</cp:coreProperties>
</file>